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41009-043C-91A0-E325-8E9A34FE5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B8D6A8-DC36-0A86-678D-807C86931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E7FAA-52B1-E295-C545-FC5E14F6B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76378-5CBC-D841-88A8-5873E9AA0585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552CB-A533-8696-E706-842773ED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E0DF8-563B-ED7B-2F7B-1F72A2261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7F9E6-5CEC-E04D-8474-B255F9D3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11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7BF04-C00B-D25D-1780-C62E6A2F5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C175D3-377C-1186-73D5-93A400A9C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1631F-3B69-CABA-91C8-2E39396C9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76378-5CBC-D841-88A8-5873E9AA0585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A1F46-01FC-522E-F1A0-1A5BA259A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5B425-6DFF-739E-D0C9-8AC9C54AC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7F9E6-5CEC-E04D-8474-B255F9D3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5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7D07A1-9308-EAA4-DA44-FC783B84D3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93903B-FE0C-F42E-29F6-185497488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BA2B2-3D26-8525-1B69-D378BA2B0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76378-5CBC-D841-88A8-5873E9AA0585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D92E8-A6EE-0700-6B76-332C36F26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43538-E408-3DD9-756B-0201229AE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7F9E6-5CEC-E04D-8474-B255F9D3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35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9F74F-9727-0D50-B4B6-399D4F1A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7669A-32FA-515E-E9E9-D24208480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53095-673A-5900-32CA-6C09C0772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76378-5CBC-D841-88A8-5873E9AA0585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E2AC8-2F3F-CD93-5425-7F43EB84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712FA-0A5A-A43B-0CD4-2A71DF4AE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7F9E6-5CEC-E04D-8474-B255F9D3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98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78250-C52C-4C10-2534-E7BFDF36F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EFD43-AC0E-5AF1-A20F-BB3246F56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D5284-74D3-3812-8931-6BC841241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76378-5CBC-D841-88A8-5873E9AA0585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41D11-99B6-6F2E-5891-23A33BEC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1C39C-6A44-AC1E-D6F3-05DFC576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7F9E6-5CEC-E04D-8474-B255F9D3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48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C80CF-63B8-1757-87C6-AAD65E2A0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99B2-0A61-6883-2BD6-9443DFC678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C5D822-D64A-6499-AC3B-C48EBD9C4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33971-4E6E-B9C2-FDBD-201DB0170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76378-5CBC-D841-88A8-5873E9AA0585}" type="datetimeFigureOut">
              <a:rPr lang="en-US" smtClean="0"/>
              <a:t>9/16/24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6B13C-05B9-0C54-AC12-FC7C20CE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31986-8586-726E-35FF-DAAE8DB63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7F9E6-5CEC-E04D-8474-B255F9D3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7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4C1AE-49E8-E9A0-6275-FA0AE0EC4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32A14-F538-4019-04BC-25B2E71B6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59892-5B34-8AD0-C53F-133BBFDCC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C67E4A-CEF8-8BAC-119F-29283C890A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D5D14A-5FE0-34C1-E1D2-71C8E3FF45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33E3EF-3916-5C46-1545-13DEF97C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76378-5CBC-D841-88A8-5873E9AA0585}" type="datetimeFigureOut">
              <a:rPr lang="en-US" smtClean="0"/>
              <a:t>9/16/24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0B74EC-CD80-6CA4-81A6-01F58D81D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25E105-4031-6A5F-72A1-E5C8B8461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7F9E6-5CEC-E04D-8474-B255F9D3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90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C5335-079A-E386-8DAC-A885E6BB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ECB60-FD2C-6484-1FED-0B386E59B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76378-5CBC-D841-88A8-5873E9AA0585}" type="datetimeFigureOut">
              <a:rPr lang="en-US" smtClean="0"/>
              <a:t>9/16/24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6EADF-02F3-770F-04D4-E86D2E70F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89B23-ACEC-E0FF-D4C0-6E6F9FEE1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7F9E6-5CEC-E04D-8474-B255F9D3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07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58AD6C-F407-5F54-FB4F-3631ABEE2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76378-5CBC-D841-88A8-5873E9AA0585}" type="datetimeFigureOut">
              <a:rPr lang="en-US" smtClean="0"/>
              <a:t>9/16/24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B1A462-9D27-E940-5387-7E8D09E2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A9FC6-2F70-3F37-FB4F-D1AFB00BC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7F9E6-5CEC-E04D-8474-B255F9D3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60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33EE7-695B-7DB6-2E5B-B8C0688B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F03DA-6FC7-5523-7772-9CECAA164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99F43-BD73-ED87-2B39-EB8D8DF504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739D0-D8D5-ACBF-95F9-6A7084FB5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76378-5CBC-D841-88A8-5873E9AA0585}" type="datetimeFigureOut">
              <a:rPr lang="en-US" smtClean="0"/>
              <a:t>9/16/24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6489BE-B5E9-3CC5-8FD5-7F4B55E15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4D74A-6E7C-99EE-B62B-56F192210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7F9E6-5CEC-E04D-8474-B255F9D3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0312-3955-B5F1-C3F4-88EA04E27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0C2CAA-61A9-9235-755C-C32D2FE968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E6BD9D-EAE3-3A90-EE77-56D402307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8C9B6-381E-2543-EE67-AB47A2AB1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76378-5CBC-D841-88A8-5873E9AA0585}" type="datetimeFigureOut">
              <a:rPr lang="en-US" smtClean="0"/>
              <a:t>9/16/24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0E361-DAEC-E732-FD80-6FB3506AC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CDE08-9F57-F68B-D479-252CCB5DD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7F9E6-5CEC-E04D-8474-B255F9D3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03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762A2C-C6D6-050C-2BA0-482B364DF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4DACD-2DE2-24BC-763E-F07FA1A46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99B57-826B-2C16-F032-EAA022E5EA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676378-5CBC-D841-88A8-5873E9AA0585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2B213-8110-F111-ED1E-6D3CC1EF1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8402E-370F-AF1E-A9A2-DE3403F96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37F9E6-5CEC-E04D-8474-B255F9D37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910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aphs And Numbers">
            <a:extLst>
              <a:ext uri="{FF2B5EF4-FFF2-40B4-BE49-F238E27FC236}">
                <a16:creationId xmlns:a16="http://schemas.microsoft.com/office/drawing/2014/main" id="{8A522F8E-9833-4781-C471-D73EF6411D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AD44FF-D2F9-BCBD-3467-50EE5BA14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Predictive Analytics For Financial Markets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43286-8FDA-F795-DED1-01447DBA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Kwabena Meneabe Ackon</a:t>
            </a:r>
          </a:p>
        </p:txBody>
      </p:sp>
    </p:spTree>
    <p:extLst>
      <p:ext uri="{BB962C8B-B14F-4D97-AF65-F5344CB8AC3E}">
        <p14:creationId xmlns:p14="http://schemas.microsoft.com/office/powerpoint/2010/main" val="332797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BA90-C029-7165-0B1F-6A0433755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residuals</a:t>
            </a:r>
          </a:p>
        </p:txBody>
      </p:sp>
      <p:pic>
        <p:nvPicPr>
          <p:cNvPr id="4" name="Image 42">
            <a:extLst>
              <a:ext uri="{FF2B5EF4-FFF2-40B4-BE49-F238E27FC236}">
                <a16:creationId xmlns:a16="http://schemas.microsoft.com/office/drawing/2014/main" id="{0550C23E-B898-59E6-FF40-96605EA732A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9919" y="1575676"/>
            <a:ext cx="10515600" cy="1853324"/>
          </a:xfrm>
          <a:prstGeom prst="rect">
            <a:avLst/>
          </a:prstGeom>
        </p:spPr>
      </p:pic>
      <p:pic>
        <p:nvPicPr>
          <p:cNvPr id="5" name="Image 43">
            <a:extLst>
              <a:ext uri="{FF2B5EF4-FFF2-40B4-BE49-F238E27FC236}">
                <a16:creationId xmlns:a16="http://schemas.microsoft.com/office/drawing/2014/main" id="{5385DCE8-0AA6-E6EA-525B-CDCD06CE6655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18894" y="3484605"/>
            <a:ext cx="4057650" cy="435610"/>
          </a:xfrm>
          <a:prstGeom prst="rect">
            <a:avLst/>
          </a:prstGeom>
        </p:spPr>
      </p:pic>
      <p:pic>
        <p:nvPicPr>
          <p:cNvPr id="6" name="Image 45">
            <a:extLst>
              <a:ext uri="{FF2B5EF4-FFF2-40B4-BE49-F238E27FC236}">
                <a16:creationId xmlns:a16="http://schemas.microsoft.com/office/drawing/2014/main" id="{C6C5319A-E3AD-E81B-6001-1995E8DB9685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9919" y="4248785"/>
            <a:ext cx="8322310" cy="224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6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ACBCA-5B26-AAE0-ED8D-7D766E895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Capital Asset Pricing Model (CAPM)</a:t>
            </a:r>
          </a:p>
        </p:txBody>
      </p:sp>
      <p:pic>
        <p:nvPicPr>
          <p:cNvPr id="4" name="Image 82">
            <a:extLst>
              <a:ext uri="{FF2B5EF4-FFF2-40B4-BE49-F238E27FC236}">
                <a16:creationId xmlns:a16="http://schemas.microsoft.com/office/drawing/2014/main" id="{CB51BD02-2C88-0C3B-32D7-54655D84C5E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8115" y="1698638"/>
            <a:ext cx="10905066" cy="1826598"/>
          </a:xfrm>
          <a:prstGeom prst="rect">
            <a:avLst/>
          </a:prstGeom>
        </p:spPr>
      </p:pic>
      <p:pic>
        <p:nvPicPr>
          <p:cNvPr id="5" name="Image 83">
            <a:extLst>
              <a:ext uri="{FF2B5EF4-FFF2-40B4-BE49-F238E27FC236}">
                <a16:creationId xmlns:a16="http://schemas.microsoft.com/office/drawing/2014/main" id="{33AD11AD-0EB5-96F9-3AB3-8DC040473E95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8115" y="3663487"/>
            <a:ext cx="8879840" cy="271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57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6875A-2D02-836D-6845-4CF143C52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Capital Asset Pricing Model (CAPM)</a:t>
            </a:r>
          </a:p>
        </p:txBody>
      </p:sp>
      <p:pic>
        <p:nvPicPr>
          <p:cNvPr id="4" name="Image 85">
            <a:extLst>
              <a:ext uri="{FF2B5EF4-FFF2-40B4-BE49-F238E27FC236}">
                <a16:creationId xmlns:a16="http://schemas.microsoft.com/office/drawing/2014/main" id="{56BD21A8-E85C-E71D-1265-DAABD5AAC66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1462953"/>
            <a:ext cx="10515600" cy="1616789"/>
          </a:xfrm>
          <a:prstGeom prst="rect">
            <a:avLst/>
          </a:prstGeom>
        </p:spPr>
      </p:pic>
      <p:pic>
        <p:nvPicPr>
          <p:cNvPr id="5" name="Image 86">
            <a:extLst>
              <a:ext uri="{FF2B5EF4-FFF2-40B4-BE49-F238E27FC236}">
                <a16:creationId xmlns:a16="http://schemas.microsoft.com/office/drawing/2014/main" id="{D76921E4-F84F-CAE5-6FEB-73F75866067B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3079742"/>
            <a:ext cx="8314055" cy="1810385"/>
          </a:xfrm>
          <a:prstGeom prst="rect">
            <a:avLst/>
          </a:prstGeom>
        </p:spPr>
      </p:pic>
      <p:pic>
        <p:nvPicPr>
          <p:cNvPr id="6" name="Image 87">
            <a:extLst>
              <a:ext uri="{FF2B5EF4-FFF2-40B4-BE49-F238E27FC236}">
                <a16:creationId xmlns:a16="http://schemas.microsoft.com/office/drawing/2014/main" id="{CD766326-F7B9-B2CE-3FAD-966188FB85E5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200" y="5155719"/>
            <a:ext cx="9074785" cy="97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99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439D0-B09E-8C87-EE53-CF3F79F6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Capital Asset Pricing Model (CAPM)</a:t>
            </a:r>
          </a:p>
        </p:txBody>
      </p:sp>
      <p:pic>
        <p:nvPicPr>
          <p:cNvPr id="4" name="Image 92">
            <a:extLst>
              <a:ext uri="{FF2B5EF4-FFF2-40B4-BE49-F238E27FC236}">
                <a16:creationId xmlns:a16="http://schemas.microsoft.com/office/drawing/2014/main" id="{8034173D-AA58-94E3-AD19-D21B3D59FFA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9999" y="1544595"/>
            <a:ext cx="3976077" cy="2780270"/>
          </a:xfrm>
          <a:prstGeom prst="rect">
            <a:avLst/>
          </a:prstGeom>
        </p:spPr>
      </p:pic>
      <p:pic>
        <p:nvPicPr>
          <p:cNvPr id="5" name="Image 93">
            <a:extLst>
              <a:ext uri="{FF2B5EF4-FFF2-40B4-BE49-F238E27FC236}">
                <a16:creationId xmlns:a16="http://schemas.microsoft.com/office/drawing/2014/main" id="{57EA6C19-A802-936D-5FE1-DA1DDC5590EE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3736" y="1544595"/>
            <a:ext cx="4257675" cy="2628308"/>
          </a:xfrm>
          <a:prstGeom prst="rect">
            <a:avLst/>
          </a:prstGeom>
        </p:spPr>
      </p:pic>
      <p:pic>
        <p:nvPicPr>
          <p:cNvPr id="6" name="Image 91">
            <a:extLst>
              <a:ext uri="{FF2B5EF4-FFF2-40B4-BE49-F238E27FC236}">
                <a16:creationId xmlns:a16="http://schemas.microsoft.com/office/drawing/2014/main" id="{8D47FB04-1E2B-E05A-D5E0-A5CD46C32A8E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9584" y="4474862"/>
            <a:ext cx="3176905" cy="1244600"/>
          </a:xfrm>
          <a:prstGeom prst="rect">
            <a:avLst/>
          </a:prstGeom>
        </p:spPr>
      </p:pic>
      <p:pic>
        <p:nvPicPr>
          <p:cNvPr id="7" name="Image 89">
            <a:extLst>
              <a:ext uri="{FF2B5EF4-FFF2-40B4-BE49-F238E27FC236}">
                <a16:creationId xmlns:a16="http://schemas.microsoft.com/office/drawing/2014/main" id="{2414DF62-5DF6-A468-27D0-3B65B3233447}"/>
              </a:ext>
            </a:extLst>
          </p:cNvPr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67871" y="4331043"/>
            <a:ext cx="4193540" cy="435610"/>
          </a:xfrm>
          <a:prstGeom prst="rect">
            <a:avLst/>
          </a:prstGeom>
        </p:spPr>
      </p:pic>
      <p:pic>
        <p:nvPicPr>
          <p:cNvPr id="8" name="Image 90">
            <a:extLst>
              <a:ext uri="{FF2B5EF4-FFF2-40B4-BE49-F238E27FC236}">
                <a16:creationId xmlns:a16="http://schemas.microsoft.com/office/drawing/2014/main" id="{EE0AEDCC-5AEC-80A1-1CCF-4601C4426533}"/>
              </a:ext>
            </a:extLst>
          </p:cNvPr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03736" y="5134568"/>
            <a:ext cx="4184015" cy="43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0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5FC52-85E9-7BAB-77E1-870C18D9B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Capital Asset Pricing Model</a:t>
            </a:r>
          </a:p>
        </p:txBody>
      </p:sp>
      <p:pic>
        <p:nvPicPr>
          <p:cNvPr id="7" name="Image 95">
            <a:extLst>
              <a:ext uri="{FF2B5EF4-FFF2-40B4-BE49-F238E27FC236}">
                <a16:creationId xmlns:a16="http://schemas.microsoft.com/office/drawing/2014/main" id="{91885F44-9F2F-0695-72BF-CF168256A7BC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825625"/>
            <a:ext cx="9084945" cy="1240155"/>
          </a:xfrm>
          <a:prstGeom prst="rect">
            <a:avLst/>
          </a:prstGeom>
        </p:spPr>
      </p:pic>
      <p:pic>
        <p:nvPicPr>
          <p:cNvPr id="8" name="Image 96">
            <a:extLst>
              <a:ext uri="{FF2B5EF4-FFF2-40B4-BE49-F238E27FC236}">
                <a16:creationId xmlns:a16="http://schemas.microsoft.com/office/drawing/2014/main" id="{CF1AB867-00BF-8ADD-2DC8-094CB8F5156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741549" y="3311611"/>
            <a:ext cx="9181596" cy="318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70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8118B-9AA6-9252-992E-19F08AE6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Capital Asset Pricing Model (CAPM)</a:t>
            </a:r>
          </a:p>
        </p:txBody>
      </p:sp>
      <p:pic>
        <p:nvPicPr>
          <p:cNvPr id="4" name="Image 98">
            <a:extLst>
              <a:ext uri="{FF2B5EF4-FFF2-40B4-BE49-F238E27FC236}">
                <a16:creationId xmlns:a16="http://schemas.microsoft.com/office/drawing/2014/main" id="{EF308CD1-AC45-7F08-F202-15550D58636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1825625"/>
            <a:ext cx="9986319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19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78619-29A5-DE29-5D8F-0C118B68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 models</a:t>
            </a:r>
          </a:p>
        </p:txBody>
      </p:sp>
      <p:pic>
        <p:nvPicPr>
          <p:cNvPr id="4" name="Image 101">
            <a:extLst>
              <a:ext uri="{FF2B5EF4-FFF2-40B4-BE49-F238E27FC236}">
                <a16:creationId xmlns:a16="http://schemas.microsoft.com/office/drawing/2014/main" id="{608455C7-507F-9115-AC8B-A2F7615909C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9919" y="1690688"/>
            <a:ext cx="10515600" cy="1180698"/>
          </a:xfrm>
          <a:prstGeom prst="rect">
            <a:avLst/>
          </a:prstGeom>
        </p:spPr>
      </p:pic>
      <p:pic>
        <p:nvPicPr>
          <p:cNvPr id="5" name="Image 102">
            <a:extLst>
              <a:ext uri="{FF2B5EF4-FFF2-40B4-BE49-F238E27FC236}">
                <a16:creationId xmlns:a16="http://schemas.microsoft.com/office/drawing/2014/main" id="{E0AAB60F-1D94-FCDC-C36A-39B226E85CA4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9919" y="3127213"/>
            <a:ext cx="10394092" cy="319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99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7590C-B7A7-DF89-606D-B427D840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Coefficients and their significance</a:t>
            </a:r>
          </a:p>
        </p:txBody>
      </p:sp>
      <p:pic>
        <p:nvPicPr>
          <p:cNvPr id="4" name="Image 105">
            <a:extLst>
              <a:ext uri="{FF2B5EF4-FFF2-40B4-BE49-F238E27FC236}">
                <a16:creationId xmlns:a16="http://schemas.microsoft.com/office/drawing/2014/main" id="{0F1BEFA5-CF1E-2B28-1EA0-50B5A06E128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9918" y="1690688"/>
            <a:ext cx="10515600" cy="1516202"/>
          </a:xfrm>
          <a:prstGeom prst="rect">
            <a:avLst/>
          </a:prstGeom>
        </p:spPr>
      </p:pic>
      <p:pic>
        <p:nvPicPr>
          <p:cNvPr id="6" name="Image 106">
            <a:extLst>
              <a:ext uri="{FF2B5EF4-FFF2-40B4-BE49-F238E27FC236}">
                <a16:creationId xmlns:a16="http://schemas.microsoft.com/office/drawing/2014/main" id="{2265A0AA-72FD-2096-4316-44BC5B3D88B2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9918" y="3206890"/>
            <a:ext cx="6736080" cy="2279650"/>
          </a:xfrm>
          <a:prstGeom prst="rect">
            <a:avLst/>
          </a:prstGeom>
        </p:spPr>
      </p:pic>
      <p:pic>
        <p:nvPicPr>
          <p:cNvPr id="7" name="Image 107">
            <a:extLst>
              <a:ext uri="{FF2B5EF4-FFF2-40B4-BE49-F238E27FC236}">
                <a16:creationId xmlns:a16="http://schemas.microsoft.com/office/drawing/2014/main" id="{A817C230-2A90-1FB7-EAF1-0BD2A954F9AF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393" y="5486540"/>
            <a:ext cx="9408160" cy="68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65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7EF34-8887-CDBD-E8A0-F6BABA1EC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F-statistic</a:t>
            </a:r>
          </a:p>
        </p:txBody>
      </p:sp>
      <p:pic>
        <p:nvPicPr>
          <p:cNvPr id="4" name="Image 110">
            <a:extLst>
              <a:ext uri="{FF2B5EF4-FFF2-40B4-BE49-F238E27FC236}">
                <a16:creationId xmlns:a16="http://schemas.microsoft.com/office/drawing/2014/main" id="{149908FD-C1CA-E77E-6119-1AF6BDAE37F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19349" y="1675227"/>
            <a:ext cx="795330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62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31A39D-2470-AB14-F80D-B2BC4B075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Adjusted R</a:t>
            </a:r>
            <a:r>
              <a:rPr lang="en-US" sz="3200" kern="1200" baseline="30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 113">
            <a:extLst>
              <a:ext uri="{FF2B5EF4-FFF2-40B4-BE49-F238E27FC236}">
                <a16:creationId xmlns:a16="http://schemas.microsoft.com/office/drawing/2014/main" id="{24315E4C-B2A5-A702-39E6-8CE54B2CAD0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16001" y="1675227"/>
            <a:ext cx="1015999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7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5" name="Rectangle 14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7" name="Rectangle 141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9" name="Rectangle 141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1" name="Rectangle 142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D5CAA-C89B-82A1-DFF4-A8C6D744A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aims of regression</a:t>
            </a:r>
          </a:p>
        </p:txBody>
      </p:sp>
      <p:pic>
        <p:nvPicPr>
          <p:cNvPr id="1410" name="Image 4">
            <a:extLst>
              <a:ext uri="{FF2B5EF4-FFF2-40B4-BE49-F238E27FC236}">
                <a16:creationId xmlns:a16="http://schemas.microsoft.com/office/drawing/2014/main" id="{9D2B10DA-0ED8-5CF7-6D23-68AF8B85D0E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32225" y="2068458"/>
            <a:ext cx="11327549" cy="424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63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95A1D-3B95-C9F1-723D-FAADFBBF1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Transformations</a:t>
            </a:r>
          </a:p>
        </p:txBody>
      </p:sp>
      <p:pic>
        <p:nvPicPr>
          <p:cNvPr id="4" name="Image 116">
            <a:extLst>
              <a:ext uri="{FF2B5EF4-FFF2-40B4-BE49-F238E27FC236}">
                <a16:creationId xmlns:a16="http://schemas.microsoft.com/office/drawing/2014/main" id="{50CF8421-54F3-F0AB-4616-93546A9D72F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53762" y="1675227"/>
            <a:ext cx="994718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14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5CD5-EC82-9B58-1FCE-18B66CF4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8AEDE-3777-1B6F-A46F-693E73FCF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Multicollinearity</a:t>
            </a:r>
          </a:p>
          <a:p>
            <a:r>
              <a:rPr lang="en-US" dirty="0"/>
              <a:t>Variance inflation factor</a:t>
            </a:r>
          </a:p>
          <a:p>
            <a:r>
              <a:rPr lang="en-US" dirty="0"/>
              <a:t>Overfitting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95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D19D5-CC18-0BFB-9DC0-267C7AB7C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DEAC2-0F5F-4DFF-0ADC-ED53CF873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18970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3FAC36-5FB0-DB48-FD52-5FD56E7A6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Roles and types of variables</a:t>
            </a:r>
          </a:p>
        </p:txBody>
      </p:sp>
      <p:pic>
        <p:nvPicPr>
          <p:cNvPr id="4" name="Image 7">
            <a:extLst>
              <a:ext uri="{FF2B5EF4-FFF2-40B4-BE49-F238E27FC236}">
                <a16:creationId xmlns:a16="http://schemas.microsoft.com/office/drawing/2014/main" id="{66936491-BBCC-1D86-ACC2-E5ED601BFC3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6486" y="1966293"/>
            <a:ext cx="9839027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57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10391-5F29-7F5A-4477-A10C71183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Type of variable</a:t>
            </a:r>
          </a:p>
        </p:txBody>
      </p:sp>
      <p:pic>
        <p:nvPicPr>
          <p:cNvPr id="4" name="Image 10">
            <a:extLst>
              <a:ext uri="{FF2B5EF4-FFF2-40B4-BE49-F238E27FC236}">
                <a16:creationId xmlns:a16="http://schemas.microsoft.com/office/drawing/2014/main" id="{4D50BCE9-4DB8-1558-6853-355E3B5F43A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15748" y="3731274"/>
            <a:ext cx="5131088" cy="897940"/>
          </a:xfrm>
          <a:prstGeom prst="rect">
            <a:avLst/>
          </a:prstGeom>
        </p:spPr>
      </p:pic>
      <p:pic>
        <p:nvPicPr>
          <p:cNvPr id="8" name="Image 11">
            <a:extLst>
              <a:ext uri="{FF2B5EF4-FFF2-40B4-BE49-F238E27FC236}">
                <a16:creationId xmlns:a16="http://schemas.microsoft.com/office/drawing/2014/main" id="{EEE881E1-0540-6561-27A0-85454968EA8C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45165" y="3145616"/>
            <a:ext cx="5131087" cy="214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21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5B8FE-D343-956B-2651-F6EF56BC9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are the variables related</a:t>
            </a:r>
          </a:p>
        </p:txBody>
      </p:sp>
      <p:pic>
        <p:nvPicPr>
          <p:cNvPr id="4" name="Image 14">
            <a:extLst>
              <a:ext uri="{FF2B5EF4-FFF2-40B4-BE49-F238E27FC236}">
                <a16:creationId xmlns:a16="http://schemas.microsoft.com/office/drawing/2014/main" id="{2F6A174D-60D4-6272-3FD7-4954748E726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98868" y="1966293"/>
            <a:ext cx="899426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06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CBD40-1909-6BD8-5C6E-45FC76C7B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linear regression</a:t>
            </a:r>
          </a:p>
        </p:txBody>
      </p:sp>
      <p:pic>
        <p:nvPicPr>
          <p:cNvPr id="4" name="Image 30">
            <a:extLst>
              <a:ext uri="{FF2B5EF4-FFF2-40B4-BE49-F238E27FC236}">
                <a16:creationId xmlns:a16="http://schemas.microsoft.com/office/drawing/2014/main" id="{5F3D4DB6-4129-DA69-2EA9-DDC0FAB930B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30251" y="1966293"/>
            <a:ext cx="9731497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9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BBEEE-945C-17C4-74F1-B75E40F0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 linear regression</a:t>
            </a:r>
          </a:p>
        </p:txBody>
      </p:sp>
      <p:pic>
        <p:nvPicPr>
          <p:cNvPr id="4" name="Image 33">
            <a:extLst>
              <a:ext uri="{FF2B5EF4-FFF2-40B4-BE49-F238E27FC236}">
                <a16:creationId xmlns:a16="http://schemas.microsoft.com/office/drawing/2014/main" id="{B2E698CF-630D-A982-E25B-FEC9A22E90B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32225" y="2691473"/>
            <a:ext cx="11327549" cy="30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1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419D-9E0E-3BEF-4E59-073262CA1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linear regression</a:t>
            </a:r>
            <a:endParaRPr lang="en-US" dirty="0"/>
          </a:p>
        </p:txBody>
      </p:sp>
      <p:pic>
        <p:nvPicPr>
          <p:cNvPr id="4" name="Image 34">
            <a:extLst>
              <a:ext uri="{FF2B5EF4-FFF2-40B4-BE49-F238E27FC236}">
                <a16:creationId xmlns:a16="http://schemas.microsoft.com/office/drawing/2014/main" id="{F84E293C-37C3-9F4C-A97D-90AA65AA0BA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26989" y="1845014"/>
            <a:ext cx="10515600" cy="481965"/>
          </a:xfrm>
          <a:prstGeom prst="rect">
            <a:avLst/>
          </a:prstGeom>
        </p:spPr>
      </p:pic>
      <p:pic>
        <p:nvPicPr>
          <p:cNvPr id="6" name="Image 35">
            <a:extLst>
              <a:ext uri="{FF2B5EF4-FFF2-40B4-BE49-F238E27FC236}">
                <a16:creationId xmlns:a16="http://schemas.microsoft.com/office/drawing/2014/main" id="{5C6BCC5F-4787-EAC4-75C1-DFC5C0D93AA9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6988" y="2737021"/>
            <a:ext cx="5369011" cy="481965"/>
          </a:xfrm>
          <a:prstGeom prst="rect">
            <a:avLst/>
          </a:prstGeom>
        </p:spPr>
      </p:pic>
      <p:pic>
        <p:nvPicPr>
          <p:cNvPr id="7" name="Image 36">
            <a:extLst>
              <a:ext uri="{FF2B5EF4-FFF2-40B4-BE49-F238E27FC236}">
                <a16:creationId xmlns:a16="http://schemas.microsoft.com/office/drawing/2014/main" id="{FF5200A4-3E1C-153A-9286-EEFC254A901E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988" y="3862663"/>
            <a:ext cx="6730365" cy="48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57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04094-40C8-D67C-6C1A-F6D7E3C0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residuals</a:t>
            </a:r>
          </a:p>
        </p:txBody>
      </p:sp>
      <p:pic>
        <p:nvPicPr>
          <p:cNvPr id="4" name="Image 39">
            <a:extLst>
              <a:ext uri="{FF2B5EF4-FFF2-40B4-BE49-F238E27FC236}">
                <a16:creationId xmlns:a16="http://schemas.microsoft.com/office/drawing/2014/main" id="{F817455A-9C96-2E8F-26D6-5457410589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43467" y="2236567"/>
            <a:ext cx="10905066" cy="327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90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95</Words>
  <Application>Microsoft Macintosh PowerPoint</Application>
  <PresentationFormat>Widescreen</PresentationFormat>
  <Paragraphs>27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Predictive Analytics For Financial Markets</vt:lpstr>
      <vt:lpstr>The aims of regression</vt:lpstr>
      <vt:lpstr>Roles and types of variables</vt:lpstr>
      <vt:lpstr>Type of variable</vt:lpstr>
      <vt:lpstr>How are the variables related</vt:lpstr>
      <vt:lpstr>Why linear regression</vt:lpstr>
      <vt:lpstr>Simple linear regression</vt:lpstr>
      <vt:lpstr>Simple linear regression</vt:lpstr>
      <vt:lpstr>The residuals</vt:lpstr>
      <vt:lpstr>The residuals</vt:lpstr>
      <vt:lpstr>Capital Asset Pricing Model (CAPM)</vt:lpstr>
      <vt:lpstr>Capital Asset Pricing Model (CAPM)</vt:lpstr>
      <vt:lpstr>Capital Asset Pricing Model (CAPM)</vt:lpstr>
      <vt:lpstr>Capital Asset Pricing Model</vt:lpstr>
      <vt:lpstr>Capital Asset Pricing Model (CAPM)</vt:lpstr>
      <vt:lpstr>Multiple linear regression models</vt:lpstr>
      <vt:lpstr>Coefficients and their significance</vt:lpstr>
      <vt:lpstr>F-statistic</vt:lpstr>
      <vt:lpstr>Adjusted R2</vt:lpstr>
      <vt:lpstr>Transformations</vt:lpstr>
      <vt:lpstr>Factors to consider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Kwabena Meneabe Ackon</dc:creator>
  <cp:lastModifiedBy>Kwabena Meneabe Ackon</cp:lastModifiedBy>
  <cp:revision>6</cp:revision>
  <dcterms:created xsi:type="dcterms:W3CDTF">2024-09-16T22:26:02Z</dcterms:created>
  <dcterms:modified xsi:type="dcterms:W3CDTF">2024-09-16T23:18:05Z</dcterms:modified>
</cp:coreProperties>
</file>